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61" r:id="rId6"/>
    <p:sldId id="271" r:id="rId7"/>
    <p:sldId id="262" r:id="rId8"/>
    <p:sldId id="267" r:id="rId9"/>
    <p:sldId id="269" r:id="rId10"/>
    <p:sldId id="270" r:id="rId11"/>
    <p:sldId id="263" r:id="rId12"/>
    <p:sldId id="264" r:id="rId13"/>
    <p:sldId id="273" r:id="rId14"/>
    <p:sldId id="265" r:id="rId15"/>
    <p:sldId id="25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600"/>
    <a:srgbClr val="051F36"/>
    <a:srgbClr val="0D457A"/>
    <a:srgbClr val="2471BC"/>
    <a:srgbClr val="2877C4"/>
    <a:srgbClr val="1E5C99"/>
    <a:srgbClr val="38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4464"/>
  </p:normalViewPr>
  <p:slideViewPr>
    <p:cSldViewPr snapToGrid="0" snapToObjects="1">
      <p:cViewPr varScale="1">
        <p:scale>
          <a:sx n="54" d="100"/>
          <a:sy n="54" d="100"/>
        </p:scale>
        <p:origin x="1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41C02-7A7D-2F40-93E7-1F05CC849D1E}" type="datetimeFigureOut">
              <a:rPr lang="en-US" smtClean="0"/>
              <a:t>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D9744-4DFF-3045-B521-1196E8F90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Добрый день. Меня зовут Рахманов Сергей</a:t>
            </a:r>
            <a:r>
              <a:rPr lang="ru-RU" sz="1400" baseline="0" dirty="0"/>
              <a:t>. Сегодня я представляю свою исследовательскую работу, которая называется: «Система автоматического регулирования движения на перекрестках для транспортных средств, управляемых автопилотом». </a:t>
            </a:r>
            <a:r>
              <a:rPr lang="ru-RU" sz="1400" dirty="0"/>
              <a:t>Работа посвящена исследованию вопроса: как можно оптимизировать управление транспортными потоками</a:t>
            </a:r>
            <a:r>
              <a:rPr lang="ru-RU" sz="1400" baseline="0" dirty="0"/>
              <a:t> на перекрестках в эпоху беспилотных автомобилей.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последний третий вариант когда автомобиль движется медленнее преследуемого.</a:t>
            </a:r>
            <a:endParaRPr lang="ru-RU" baseline="0" dirty="0"/>
          </a:p>
          <a:p>
            <a:r>
              <a:rPr lang="ru-RU" baseline="0" dirty="0"/>
              <a:t>Для вариантов удаления используются три </a:t>
            </a:r>
            <a:r>
              <a:rPr lang="ru-RU" baseline="0" dirty="0"/>
              <a:t>обратных, аналогичных</a:t>
            </a:r>
            <a:r>
              <a:rPr lang="ru-RU" baseline="0" dirty="0"/>
              <a:t> сценария.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7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Программная реализация описанной выше модели </a:t>
            </a:r>
            <a:r>
              <a:rPr lang="ru-RU" baseline="0" dirty="0"/>
              <a:t>сделана </a:t>
            </a:r>
            <a:r>
              <a:rPr lang="ru-RU" dirty="0"/>
              <a:t>на языке V</a:t>
            </a:r>
            <a:r>
              <a:rPr lang="en-US" dirty="0"/>
              <a:t>BA</a:t>
            </a:r>
            <a:r>
              <a:rPr lang="ru-RU" dirty="0"/>
              <a:t> для</a:t>
            </a:r>
            <a:r>
              <a:rPr lang="ru-RU" baseline="0" dirty="0"/>
              <a:t> </a:t>
            </a:r>
            <a:r>
              <a:rPr lang="en-US" baseline="0" dirty="0"/>
              <a:t>MS</a:t>
            </a:r>
            <a:r>
              <a:rPr lang="ru-RU" dirty="0"/>
              <a:t> </a:t>
            </a:r>
            <a:r>
              <a:rPr lang="ru-RU" dirty="0" err="1"/>
              <a:t>Excel</a:t>
            </a:r>
            <a:r>
              <a:rPr lang="ru-RU" dirty="0"/>
              <a:t>. Для визуального представления использовался программный продукт имитационного моделирования </a:t>
            </a:r>
            <a:r>
              <a:rPr lang="ru-RU" dirty="0" err="1"/>
              <a:t>AnyLogic</a:t>
            </a:r>
            <a:r>
              <a:rPr lang="ru-RU" dirty="0"/>
              <a:t> 7.3.6 </a:t>
            </a:r>
            <a:r>
              <a:rPr lang="ru-RU" dirty="0" err="1"/>
              <a:t>Personal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</a:t>
            </a:r>
            <a:r>
              <a:rPr lang="ru-RU" dirty="0" err="1"/>
              <a:t>Edition</a:t>
            </a:r>
            <a:r>
              <a:rPr lang="ru-RU" dirty="0"/>
              <a:t>.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В заключении предлагаю просмотреть </a:t>
            </a:r>
            <a:r>
              <a:rPr lang="ru-RU" dirty="0"/>
              <a:t>в динамике</a:t>
            </a:r>
            <a:r>
              <a:rPr lang="ru-RU" dirty="0"/>
              <a:t> один имитационный сценарий.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3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</a:t>
            </a:r>
            <a:r>
              <a:rPr lang="ru-RU" baseline="0" dirty="0"/>
              <a:t>мы видим как случайный поток БТС по командам системы управления выстраивается в</a:t>
            </a:r>
            <a:r>
              <a:rPr lang="en-US" baseline="0" dirty="0"/>
              <a:t> </a:t>
            </a:r>
            <a:r>
              <a:rPr lang="ru-RU" baseline="0" dirty="0"/>
              <a:t>группы для обеспечения требуемой скважности. В данном случае количество полос в одном направлении 2, а количество машин в группе 4.     Модель позволяет менять все параметры движения: количество полос, размер группы, максимальная скорость, защитную дистанцию между ТС, интенсивность транспортных потоков и т.д.</a:t>
            </a:r>
          </a:p>
          <a:p>
            <a:r>
              <a:rPr lang="ru-RU" baseline="0" dirty="0"/>
              <a:t>Здесь более крупно и на замедленной скорости показано пересечение перекрестка.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</a:t>
            </a:r>
            <a:r>
              <a:rPr lang="ru-RU" baseline="0" dirty="0"/>
              <a:t> следующей демонстрации </a:t>
            </a:r>
            <a:r>
              <a:rPr lang="ru-RU" dirty="0"/>
              <a:t>параллельно</a:t>
            </a:r>
            <a:r>
              <a:rPr lang="ru-RU" baseline="0" dirty="0"/>
              <a:t> </a:t>
            </a:r>
            <a:r>
              <a:rPr lang="ru-RU" dirty="0"/>
              <a:t>показаны два варианта пересечения перекрёстка: автоматический и традиционный со светофором.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05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Слева мы видим пересечение перекрестка беспилотными автомобилями, справа – обычными со светофором. Имитация</a:t>
            </a:r>
            <a:r>
              <a:rPr lang="ru-RU" baseline="0" dirty="0"/>
              <a:t> традиционной модели сделана встроенными в программу </a:t>
            </a:r>
            <a:r>
              <a:rPr lang="ru-RU" dirty="0" err="1"/>
              <a:t>AnyLogic</a:t>
            </a:r>
            <a:r>
              <a:rPr lang="ru-RU" dirty="0"/>
              <a:t> алгоритмами.</a:t>
            </a:r>
          </a:p>
          <a:p>
            <a:r>
              <a:rPr lang="ru-RU" baseline="0" dirty="0"/>
              <a:t>Видно, что для одинаковых входящих потоков пропускная способность значительно отличается.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Причем</a:t>
            </a:r>
            <a:r>
              <a:rPr lang="ru-RU" baseline="0" dirty="0"/>
              <a:t> из представленных графиков видно, что </a:t>
            </a:r>
            <a:r>
              <a:rPr lang="ru-RU" baseline="0" dirty="0"/>
              <a:t>чем больше интенсивность входящих потоков, </a:t>
            </a:r>
            <a:r>
              <a:rPr lang="ru-RU" baseline="0" dirty="0"/>
              <a:t>тем больше выигрыш в пропускной способности у разработанной системы управления.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</a:t>
            </a:r>
            <a:r>
              <a:rPr lang="ru-RU" baseline="0" dirty="0"/>
              <a:t> этом слайде коротко перечислены результаты, которых удалось достичь в рамках этого проекта.</a:t>
            </a:r>
          </a:p>
          <a:p>
            <a:r>
              <a:rPr lang="ru-RU" baseline="0" dirty="0"/>
              <a:t>Спасибо </a:t>
            </a:r>
            <a:r>
              <a:rPr lang="ru-RU" baseline="0"/>
              <a:t>за внимание.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1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последнее время мы наблюдаем</a:t>
            </a:r>
            <a:r>
              <a:rPr lang="ru-RU" baseline="0" dirty="0"/>
              <a:t> бурное развитие в области беспилотных ТС. Практически ежедневно в новостных лентах появляется информация о том или ином прогрессе в этой области. Все крупные автоконцерны ведут разработку собственных беспилотных автомобилей По данным </a:t>
            </a:r>
            <a:r>
              <a:rPr lang="en-US" baseline="0" dirty="0"/>
              <a:t>McKinsey </a:t>
            </a:r>
            <a:r>
              <a:rPr lang="ru-RU" baseline="0" dirty="0"/>
              <a:t>в 2030 беспилотные автомобили получат массовое распространение, а к 2050 станут основным видом транспорта. </a:t>
            </a:r>
          </a:p>
          <a:p>
            <a:r>
              <a:rPr lang="ru-RU" baseline="0" dirty="0"/>
              <a:t>Благодаря таким качествам беспилотников как высокая скорость обработки информации, высокая точность позиционирования, обмен информацией о дорожной обстановке появляются новые возможности по управлению транспортными потоками.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проекта являлось</a:t>
            </a:r>
            <a:r>
              <a:rPr lang="ru-RU" baseline="0" dirty="0"/>
              <a:t> исследование возможности </a:t>
            </a:r>
            <a:r>
              <a:rPr lang="ru-RU" dirty="0"/>
              <a:t>эффективной управления БТС на перекрестках, создание модели такого управления, а также оценка эффективности различных сценариев транспортных потоков и визуализация получаемых результатов. При этом основные акценты делались на увеличении пропускной способности пересекающихся трафиков, а также уменьшении экологического ущерба от движения автотранспорта.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7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Данный слайд отражает принципы управления. Если коротко то СУ получает данные от всех беспилотников,</a:t>
            </a:r>
            <a:r>
              <a:rPr lang="ru-RU" baseline="0" dirty="0"/>
              <a:t> приближающихся к перекрестку, и на основе своих алгоритмов выдает (при необходимости) корректирующие команды, которые с одной стороны исключающие столкновение ТС друг с другом, а с другой стороны минимизирующие изменение скоростей этих ТС. Тем самым увеличивается пропускная способность и уменьшается экологический ущерб.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критерия эффективности можно выбрать отношение средней скорости пересекающихся потоков к максимально допустимой скорости. </a:t>
            </a:r>
            <a:r>
              <a:rPr lang="ru-RU" dirty="0"/>
              <a:t>В этом случае желаемым идеалом являются прерывающиеся потоки со скважностью 0,5, синхронизированные между собою в противофазе. Поэтому в качестве критерия эффективности управления принималась отклонение реальной величины скважности от этого идеала. </a:t>
            </a:r>
            <a:r>
              <a:rPr lang="ru-RU" dirty="0"/>
              <a:t>На практике д</a:t>
            </a:r>
            <a:r>
              <a:rPr lang="ru-RU" dirty="0"/>
              <a:t>остичь идеальных показателей скважности (0,5) не представляется возможным, так как приходится увеличивать продолжительность пустых интервалов для полного освобождения пересекаемых полос поперечным трафиком.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9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работе</a:t>
            </a:r>
            <a:r>
              <a:rPr lang="ru-RU" baseline="0" dirty="0"/>
              <a:t> в</a:t>
            </a:r>
            <a:r>
              <a:rPr lang="ru-RU" dirty="0"/>
              <a:t>ыведены формулы связывающие величины скважности </a:t>
            </a:r>
            <a:r>
              <a:rPr lang="en-US" dirty="0"/>
              <a:t>Q</a:t>
            </a:r>
            <a:r>
              <a:rPr lang="en-US" baseline="0" dirty="0"/>
              <a:t> </a:t>
            </a:r>
            <a:r>
              <a:rPr lang="ru-RU" dirty="0"/>
              <a:t>с числом полос n и количеством автомобилей в каждом периоде потока m, а также формулы для оценки отклонения исследуемых вариантов от идеала. Из формулы следует, что с ростом количества машин в группе m эффективность управления нелинейно возрастает, однако начинает уменьшаться при увеличении количества полос n. На графиках наглядно видна эта зависимость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 чтобы реализовать необходимую скважность и организовать</a:t>
            </a:r>
            <a:r>
              <a:rPr lang="ru-RU" baseline="0" dirty="0"/>
              <a:t> автомобили в группы, </a:t>
            </a:r>
            <a:r>
              <a:rPr lang="ru-RU" dirty="0"/>
              <a:t>системе управления необходимо корректировать</a:t>
            </a:r>
            <a:r>
              <a:rPr lang="ru-RU" baseline="0" dirty="0"/>
              <a:t> их движение. На последующих слайдах приведены варианты алгоритмов управления ТС для случаев сближения и удаления. Для достижения этого система управления передаёт транспортным средствам параметры необходимых дистанций до впередиидущих автомобилей и время, за которое эти дистанции надо обеспечить. </a:t>
            </a:r>
          </a:p>
          <a:p>
            <a:r>
              <a:rPr lang="ru-RU" baseline="0" dirty="0"/>
              <a:t>Всего возможны три варианта алгоритмов сближения и обратные им три варианта удаления.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1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самый простой вариант сближения, когда преследующая машина,</a:t>
            </a:r>
            <a:r>
              <a:rPr lang="ru-RU" baseline="0" dirty="0"/>
              <a:t>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вариант это когда несмотря на то, что </a:t>
            </a:r>
            <a:r>
              <a:rPr lang="ru-RU" baseline="0" dirty="0"/>
              <a:t>автомобиль движется быстрее преследуемого, ему необходимо ускорится, чтобы за заданное время успеть сократить дистанцию.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9744-4DFF-3045-B521-1196E8F902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4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1E88-2985-804A-8646-3FE4B228F5CE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79BD-097F-3649-9276-CBBA435726F9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033A-6AC2-C143-B876-E167B4A3E212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CE9C-D057-D54F-9B25-A09267127774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92FC-87EB-A246-AC42-CE7EB4D1DC63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65CBB-4FA3-CF46-A3F9-A7371A1494BB}" type="datetime1">
              <a:rPr lang="ru-RU" smtClean="0"/>
              <a:t>11.01.2017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1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1E08D-9CC3-7546-BB34-584BDDAD60AB}" type="datetime1">
              <a:rPr lang="ru-RU" smtClean="0"/>
              <a:t>11.01.2017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8989-BB83-6344-AFD3-76D39D16C17B}" type="datetime1">
              <a:rPr lang="ru-RU" smtClean="0"/>
              <a:t>11.01.2017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4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BBAA-38AA-5544-B4EA-37691C1EB4D3}" type="datetime1">
              <a:rPr lang="ru-RU" smtClean="0"/>
              <a:t>11.01.2017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CBA6-A187-D44E-A0A8-F21404B7D822}" type="datetime1">
              <a:rPr lang="ru-RU" smtClean="0"/>
              <a:t>11.01.2017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3527-CEFB-5F42-97FB-2D5296BF8D2C}" type="datetime1">
              <a:rPr lang="ru-RU" smtClean="0"/>
              <a:t>11.01.2017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9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39855-57A6-CA4A-88D8-5C7DF50E41ED}" type="datetime1">
              <a:rPr lang="ru-RU" smtClean="0"/>
              <a:t>11.01.2017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9F41-A33A-7F49-A270-F6D562E20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2.png"/><Relationship Id="rId10" Type="http://schemas.openxmlformats.org/officeDocument/2006/relationships/image" Target="../media/image2.jpg"/><Relationship Id="rId4" Type="http://schemas.openxmlformats.org/officeDocument/2006/relationships/image" Target="../media/image7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9" r="12331"/>
          <a:stretch/>
        </p:blipFill>
        <p:spPr>
          <a:xfrm rot="-60000">
            <a:off x="-239288" y="-210863"/>
            <a:ext cx="12747873" cy="706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1993" y="1865869"/>
            <a:ext cx="884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Система автоматического регулирования движения на перекрестках для транспортных средств, управляемых автопилотом</a:t>
            </a:r>
            <a:r>
              <a:rPr lang="en-US" sz="3200" b="1" dirty="0">
                <a:effectLst/>
              </a:rPr>
              <a:t>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3" y="284191"/>
            <a:ext cx="1015337" cy="1015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9961" y="432488"/>
            <a:ext cx="76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НАУЧНО-ОБРАЗОВАТЕЛЬНОЕ СОРЕВНОВАНИЕ «ШАГ В БУДУЩЕЕ, МОСКВА»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8618" y="926759"/>
            <a:ext cx="890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Кафедра ИУ3 МГТУ им. </a:t>
            </a:r>
            <a:r>
              <a:rPr lang="ru-RU" dirty="0" err="1"/>
              <a:t>Н.Э.Баумана</a:t>
            </a:r>
            <a:r>
              <a:rPr lang="ru-RU" dirty="0"/>
              <a:t> «Информационные системы и телекоммуникации»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96037" y="3917090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Автор: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36277" y="3921206"/>
            <a:ext cx="534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Рахманов Сергей</a:t>
            </a:r>
          </a:p>
          <a:p>
            <a:r>
              <a:rPr lang="ru-RU" sz="2400" dirty="0"/>
              <a:t>ГБОУ школа №368 «Лосиный остров»</a:t>
            </a:r>
            <a:r>
              <a:rPr lang="en-US" sz="2400" dirty="0"/>
              <a:t> 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87797" y="4860318"/>
            <a:ext cx="24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Руководитель: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28037" y="4864434"/>
            <a:ext cx="534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Павлов Юрий Николаевич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докт</a:t>
            </a:r>
            <a:r>
              <a:rPr lang="ru-RU" sz="2400" dirty="0"/>
              <a:t>. </a:t>
            </a:r>
            <a:r>
              <a:rPr lang="ru-RU" sz="2400" dirty="0" err="1"/>
              <a:t>техн</a:t>
            </a:r>
            <a:r>
              <a:rPr lang="ru-RU" sz="2400" dirty="0"/>
              <a:t>. наук, профессор, </a:t>
            </a:r>
          </a:p>
          <a:p>
            <a:r>
              <a:rPr lang="ru-RU" sz="2400" dirty="0"/>
              <a:t>МГТУ им. Н.Э. Баумана </a:t>
            </a:r>
            <a:r>
              <a:rPr lang="en-US" sz="2400" dirty="0"/>
              <a:t> 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9708" y="6392562"/>
            <a:ext cx="244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Москва, 2017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24" y="274473"/>
            <a:ext cx="864970" cy="10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/>
              <a:t>   </a:t>
            </a:r>
            <a:r>
              <a:rPr lang="ru-RU" sz="2000" dirty="0"/>
              <a:t>- разница в скоростях между БТС и БТС, идущим впереди;</a:t>
            </a:r>
          </a:p>
          <a:p>
            <a:r>
              <a:rPr lang="ru-RU" sz="2000" b="1" dirty="0" err="1"/>
              <a:t>V</a:t>
            </a:r>
            <a:r>
              <a:rPr lang="en-US" sz="2000" b="1" baseline="-25000" dirty="0"/>
              <a:t>max</a:t>
            </a:r>
            <a:r>
              <a:rPr lang="ru-RU" sz="2000" b="1" dirty="0"/>
              <a:t> </a:t>
            </a:r>
            <a:r>
              <a:rPr lang="ru-RU" sz="2000" dirty="0"/>
              <a:t>– максимальная скорость, до которой необходимо</a:t>
            </a:r>
            <a:r>
              <a:rPr lang="en-US" sz="2000" dirty="0"/>
              <a:t> </a:t>
            </a:r>
            <a:r>
              <a:rPr lang="ru-RU" sz="2000" dirty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b="1" dirty="0"/>
              <a:t> </a:t>
            </a:r>
            <a:r>
              <a:rPr lang="ru-RU" sz="2000" dirty="0"/>
              <a:t>- время, отведенное на выход на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𝟑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charset="0"/>
                        </a:rPr>
                        <m:t>&lt;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17819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34" y="3763129"/>
                <a:ext cx="1253292" cy="7850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20792" r="16810" b="23779"/>
          <a:stretch/>
        </p:blipFill>
        <p:spPr>
          <a:xfrm>
            <a:off x="1149521" y="2360710"/>
            <a:ext cx="3814351" cy="30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𝜟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+(4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en-US" sz="2400" b="0" i="0">
                          <a:latin typeface="Cambria Math" charset="0"/>
                        </a:rPr>
                        <m:t>−2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𝑽𝑻</m:t>
                      </m:r>
                      <m:r>
                        <a:rPr lang="en-US" sz="2400" b="0" i="0">
                          <a:latin typeface="Cambria Math" charset="0"/>
                        </a:rPr>
                        <m:t>)</m:t>
                      </m:r>
                      <m:r>
                        <a:rPr lang="en-US" sz="2400" b="1" i="1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+</m:t>
                      </m:r>
                      <m:r>
                        <a:rPr lang="en-US" sz="2400" b="1" i="1">
                          <a:latin typeface="Cambria Math" charset="0"/>
                        </a:rPr>
                        <m:t>𝜟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𝑻</m:t>
                          </m:r>
                        </m:e>
                        <m:sup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617318"/>
                <a:ext cx="584967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Программная реализация модели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74319" y="1972489"/>
            <a:ext cx="5708468" cy="1632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/>
              <a:t>Удобно менять параметры алгоритмов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Не требует </a:t>
            </a:r>
            <a:r>
              <a:rPr lang="ru-RU" sz="2200" dirty="0" err="1"/>
              <a:t>компеляции</a:t>
            </a:r>
            <a:endParaRPr lang="ru-RU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Возможность предварительного просмотра результата работы алгоритма</a:t>
            </a:r>
            <a:r>
              <a:rPr lang="en-US" sz="2200" dirty="0"/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19" y="4361923"/>
            <a:ext cx="5708468" cy="227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ru-RU" sz="2200" dirty="0"/>
              <a:t>Наглядная визуализация результатов работы модели</a:t>
            </a:r>
            <a:r>
              <a:rPr lang="en-US" sz="2200" dirty="0"/>
              <a:t>. </a:t>
            </a:r>
            <a:endParaRPr lang="ru-RU" sz="2200" dirty="0"/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Имитация</a:t>
            </a:r>
            <a:r>
              <a:rPr lang="en-US" sz="2200" dirty="0"/>
              <a:t> </a:t>
            </a:r>
            <a:r>
              <a:rPr lang="ru-RU" sz="2200" dirty="0"/>
              <a:t>традиционной (светофорной) системы управления перекрестком.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200" dirty="0"/>
              <a:t>Сравнение пропускной способности разных алгоритмов управления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4" y="4343613"/>
            <a:ext cx="3611201" cy="2108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566" y="1397724"/>
            <a:ext cx="664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Реализация алгоритмов модели: </a:t>
            </a:r>
            <a:r>
              <a:rPr lang="en-US" sz="2400" b="1" dirty="0"/>
              <a:t>VBA (MS Excel)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273" y="3900258"/>
            <a:ext cx="6400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Визуализация: </a:t>
            </a:r>
            <a:r>
              <a:rPr lang="ru-RU" sz="2400" b="1" dirty="0" err="1"/>
              <a:t>AnyLogic</a:t>
            </a:r>
            <a:r>
              <a:rPr lang="ru-RU" sz="2400" b="1" dirty="0"/>
              <a:t> 7.3.6 </a:t>
            </a:r>
            <a:r>
              <a:rPr lang="ru-RU" sz="2400" b="1" dirty="0" err="1"/>
              <a:t>Learning</a:t>
            </a:r>
            <a:r>
              <a:rPr lang="ru-RU" sz="2400" b="1" dirty="0"/>
              <a:t> </a:t>
            </a:r>
            <a:r>
              <a:rPr lang="ru-RU" sz="2400" b="1" dirty="0" err="1"/>
              <a:t>Edition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2" name="U-Turn Arrow 11"/>
          <p:cNvSpPr/>
          <p:nvPr/>
        </p:nvSpPr>
        <p:spPr>
          <a:xfrm rot="5400000">
            <a:off x="4826063" y="4107614"/>
            <a:ext cx="2952209" cy="380135"/>
          </a:xfrm>
          <a:prstGeom prst="uturnArrow">
            <a:avLst>
              <a:gd name="adj1" fmla="val 26420"/>
              <a:gd name="adj2" fmla="val 25000"/>
              <a:gd name="adj3" fmla="val 31873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21" y="1484718"/>
            <a:ext cx="3771870" cy="2120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t="9882" r="15105" b="9871"/>
          <a:stretch/>
        </p:blipFill>
        <p:spPr>
          <a:xfrm>
            <a:off x="8740238" y="2218651"/>
            <a:ext cx="3095487" cy="1995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80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Демонстрация в динамике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pic>
        <p:nvPicPr>
          <p:cNvPr id="2" name="inter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00" end="1568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199" y="1299528"/>
            <a:ext cx="9687620" cy="55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80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Демонстрация сравнения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pic>
        <p:nvPicPr>
          <p:cNvPr id="2" name="inte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3500" y="1162050"/>
            <a:ext cx="9525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6" y="274253"/>
            <a:ext cx="972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>
                <a:solidFill>
                  <a:srgbClr val="1E5C99"/>
                </a:solidFill>
              </a:rPr>
              <a:t>Сравнение систем управления</a:t>
            </a:r>
            <a:endParaRPr lang="en-US" sz="3600" b="1" dirty="0">
              <a:solidFill>
                <a:srgbClr val="1E5C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4" y="2110827"/>
            <a:ext cx="4675414" cy="3686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110827"/>
            <a:ext cx="6089904" cy="36867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87881" y="1437720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120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662" y="1433364"/>
            <a:ext cx="5025928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810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Интенсивность 240 автомобилей в минуту:  </a:t>
            </a:r>
            <a:endParaRPr lang="en-US" sz="20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5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3583" y="274253"/>
            <a:ext cx="972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Результаты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307" y="1404712"/>
            <a:ext cx="113724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Разработан и исследован «импульсный» алгоритм управления для упрощенной модели прямолинейного движения беспилотных транспортных 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Получены математические формулы, связывающие эффективность (скважность) «импульсных» потоков с числом полос </a:t>
            </a:r>
            <a:r>
              <a:rPr lang="en-US" sz="2400" b="1" dirty="0"/>
              <a:t>n</a:t>
            </a:r>
            <a:r>
              <a:rPr lang="ru-RU" sz="2400" dirty="0"/>
              <a:t> и количеством транспортных средств в группе </a:t>
            </a:r>
            <a:r>
              <a:rPr lang="en-US" sz="2400" b="1" dirty="0"/>
              <a:t>m</a:t>
            </a:r>
            <a:endParaRPr lang="ru-RU" sz="2400" b="1" dirty="0"/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Предложены и обоснованы шесть основных алгоритмов корректирующего управления беспилотными ТС</a:t>
            </a:r>
          </a:p>
          <a:p>
            <a:pPr marL="285750" lvl="0" indent="-285750">
              <a:buFont typeface="Arial" charset="0"/>
              <a:buChar char="•"/>
            </a:pPr>
            <a:r>
              <a:rPr lang="ru-RU" sz="2400" dirty="0"/>
              <a:t>Разработана программа реализующая алгоритмы управления и корректировки 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Для наглядного отображения результатов работы модели было использовано свободное программное обеспечение для имитационного моделирования </a:t>
            </a:r>
            <a:r>
              <a:rPr lang="ru-RU" sz="2400" b="1" dirty="0" err="1"/>
              <a:t>AnyLogic</a:t>
            </a:r>
            <a:r>
              <a:rPr lang="ru-RU" sz="2400" b="1" dirty="0"/>
              <a:t> 7.3.6 </a:t>
            </a:r>
            <a:r>
              <a:rPr lang="ru-RU" sz="2400" b="1" dirty="0" err="1"/>
              <a:t>Personal</a:t>
            </a:r>
            <a:r>
              <a:rPr lang="ru-RU" sz="2400" b="1" dirty="0"/>
              <a:t> </a:t>
            </a:r>
            <a:r>
              <a:rPr lang="ru-RU" sz="2400" b="1" dirty="0" err="1"/>
              <a:t>Learning</a:t>
            </a:r>
            <a:r>
              <a:rPr lang="ru-RU" sz="2400" b="1" dirty="0"/>
              <a:t> </a:t>
            </a:r>
            <a:r>
              <a:rPr lang="ru-RU" sz="2400" b="1" dirty="0" err="1"/>
              <a:t>Edition</a:t>
            </a:r>
            <a:r>
              <a:rPr lang="ru-RU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Проведено сравнение пропускной способности разработанной и традиционной (светофорной) систем управления для разных интенсивностей входящих транспортных потоков</a:t>
            </a:r>
            <a:endParaRPr lang="en-US" sz="2400" dirty="0"/>
          </a:p>
          <a:p>
            <a:pPr marL="285750" lvl="0" indent="-285750">
              <a:buFont typeface="Arial" charset="0"/>
              <a:buChar char="•"/>
            </a:pPr>
            <a:endParaRPr lang="ru-RU" sz="2400" dirty="0"/>
          </a:p>
          <a:p>
            <a:pPr marL="285750" lvl="0" indent="-285750">
              <a:buFont typeface="Arial" charset="0"/>
              <a:buChar char="•"/>
            </a:pPr>
            <a:endParaRPr lang="ru-RU" sz="2400" b="1" dirty="0"/>
          </a:p>
          <a:p>
            <a:pPr marL="285750" lvl="0" indent="-285750">
              <a:buFont typeface="Arial" charset="0"/>
              <a:buChar char="•"/>
            </a:pPr>
            <a:endParaRPr lang="ru-RU" sz="2400" dirty="0"/>
          </a:p>
          <a:p>
            <a:pPr marL="285750" lvl="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5775" y="274253"/>
            <a:ext cx="971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Что дальше?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698" y="1436912"/>
            <a:ext cx="11443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«импульсного» алгоритма есть несколько недостатков: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Эффективность пропускной способности зависит от загруженности “импульсов”</a:t>
            </a:r>
            <a:r>
              <a:rPr lang="en-US" sz="2400" dirty="0">
                <a:effectLst/>
              </a:rPr>
              <a:t> </a:t>
            </a:r>
            <a:endParaRPr lang="ru-RU" sz="2400" dirty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2400" dirty="0"/>
              <a:t>Данный алгоритм подразумевает одинаковую скважность встречных транспортных потоков.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52698" y="3203920"/>
            <a:ext cx="114430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ru-RU" sz="24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Избавится от данных недостатков можно путем перехода на управление каждым беспилотным транспортным средством в отдельности.</a:t>
            </a:r>
            <a:r>
              <a:rPr lang="en-US" sz="2400" dirty="0">
                <a:effectLst/>
              </a:rPr>
              <a:t> </a:t>
            </a:r>
            <a:endParaRPr lang="ru-RU" sz="2400" dirty="0">
              <a:effectLst/>
            </a:endParaRPr>
          </a:p>
          <a:p>
            <a:pPr indent="542925"/>
            <a:r>
              <a:rPr lang="ru-RU" sz="2400" dirty="0"/>
              <a:t>Получив от БТС информацию об его параметрах, а также о требуемом направлении пересечения перекрестка, система управления моделирует положение ТС в каждый следующий момент времени.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2" y="274253"/>
            <a:ext cx="974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Предпосылки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729" y="5169408"/>
            <a:ext cx="6080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Как изменятся традиционные системы управления движением на перекрестках в эпоху беспилотных автомобилей</a:t>
            </a:r>
            <a:r>
              <a:rPr lang="en-US" sz="2400" dirty="0"/>
              <a:t>?</a:t>
            </a:r>
            <a:endParaRPr lang="ru-RU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261"/>
          <a:stretch/>
        </p:blipFill>
        <p:spPr>
          <a:xfrm>
            <a:off x="4904241" y="1458090"/>
            <a:ext cx="7060683" cy="3479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4307" y="1505564"/>
            <a:ext cx="8210365" cy="1469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В последнее время наблюдается бурное развитие в области беспилотных транспортных средств. Высокая скорость обработки информации, точность позиционирования, обмен информацией о дорожной обстановке открывает новые возможности по эффективному управлению транспортными потоками на перекрестках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3718560"/>
            <a:ext cx="4340859" cy="2567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49952" y="3907536"/>
            <a:ext cx="2292096" cy="1011936"/>
          </a:xfrm>
          <a:prstGeom prst="rect">
            <a:avLst/>
          </a:prstGeom>
          <a:solidFill>
            <a:srgbClr val="2471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1: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Полностью автономные ТС  станут доступны для покупателей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48144" y="3907536"/>
            <a:ext cx="2346960" cy="1011936"/>
          </a:xfrm>
          <a:prstGeom prst="rect">
            <a:avLst/>
          </a:prstGeom>
          <a:solidFill>
            <a:srgbClr val="0D45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2: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Автономные ТС получат массовое распространение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01200" y="3907536"/>
            <a:ext cx="2292096" cy="1011936"/>
          </a:xfrm>
          <a:prstGeom prst="rect">
            <a:avLst/>
          </a:prstGeom>
          <a:solidFill>
            <a:srgbClr val="051F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rgbClr val="FA8600"/>
                </a:solidFill>
                <a:latin typeface="Arial" charset="0"/>
                <a:ea typeface="Arial" charset="0"/>
                <a:cs typeface="Arial" charset="0"/>
              </a:rPr>
              <a:t>Эра 3:</a:t>
            </a:r>
          </a:p>
          <a:p>
            <a:r>
              <a:rPr lang="ru-RU" sz="1400" dirty="0">
                <a:latin typeface="Arial" charset="0"/>
                <a:ea typeface="Arial" charset="0"/>
                <a:cs typeface="Arial" charset="0"/>
              </a:rPr>
              <a:t>Автономные ТС станут основным транспортом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0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7007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Цель проекта</a:t>
            </a:r>
            <a:endParaRPr lang="en-US" sz="4000" b="1" dirty="0">
              <a:solidFill>
                <a:srgbClr val="1E5C9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010" y="1514021"/>
            <a:ext cx="1126018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ru-RU" sz="2500" dirty="0"/>
              <a:t>Разработать модель системы автоматического управления движением беспилотных транспортных средств на одноуровневых перекрестках. </a:t>
            </a:r>
          </a:p>
          <a:p>
            <a:pPr algn="just"/>
            <a:r>
              <a:rPr lang="ru-RU" sz="2500" dirty="0"/>
              <a:t>    Модель включает в себя: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Описание принципов управления беспилотными транспортными средствами.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Алгоритмы управления, увеличивающие пропускную способность перекрестков и </a:t>
            </a:r>
            <a:r>
              <a:rPr lang="ru-RU" sz="2500" dirty="0" err="1"/>
              <a:t>минимизирующие</a:t>
            </a:r>
            <a:r>
              <a:rPr lang="ru-RU" sz="2500" dirty="0"/>
              <a:t> корректирующие ускорения.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Программный код, позволяющий исследовать эффективность алгоритмов управления для различных сценариев.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ru-RU" sz="2500" dirty="0"/>
              <a:t>Механизм наглядной визуализации результатов работы модели.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ru-RU" sz="2500" dirty="0"/>
              <a:t>Провести сравнение работы алгоритма с традиционной (светофорной) системой управления движением на перекрестках при различных интенсивностях входящих транспортных потоков.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25039" r="34473" b="17037"/>
          <a:stretch/>
        </p:blipFill>
        <p:spPr>
          <a:xfrm>
            <a:off x="5447689" y="1685490"/>
            <a:ext cx="6425865" cy="453921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199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Принципы управления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09919" y="2452908"/>
            <a:ext cx="2347417" cy="614149"/>
          </a:xfrm>
          <a:prstGeom prst="roundRect">
            <a:avLst>
              <a:gd name="adj" fmla="val 47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САУ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73994" y="3181531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92360" y="3156508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26647" y="3183803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27151" y="3158780"/>
            <a:ext cx="302523" cy="13675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361438" y="3186075"/>
            <a:ext cx="286604" cy="13698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65524" y="3212498"/>
            <a:ext cx="2432068" cy="132243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114941" y="3268449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1</a:t>
            </a:r>
            <a:endParaRPr lang="en-US" b="1" dirty="0"/>
          </a:p>
        </p:txBody>
      </p:sp>
      <p:sp>
        <p:nvSpPr>
          <p:cNvPr id="51" name="Oval 50"/>
          <p:cNvSpPr/>
          <p:nvPr/>
        </p:nvSpPr>
        <p:spPr>
          <a:xfrm>
            <a:off x="6171804" y="410323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/>
              <a:t>2</a:t>
            </a:r>
            <a:endParaRPr lang="ru-RU" b="1" dirty="0"/>
          </a:p>
        </p:txBody>
      </p:sp>
      <p:sp>
        <p:nvSpPr>
          <p:cNvPr id="52" name="Oval 51"/>
          <p:cNvSpPr/>
          <p:nvPr/>
        </p:nvSpPr>
        <p:spPr>
          <a:xfrm>
            <a:off x="6578965" y="328209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7006592" y="4105510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/>
          </a:p>
        </p:txBody>
      </p:sp>
      <p:sp>
        <p:nvSpPr>
          <p:cNvPr id="55" name="Oval 54"/>
          <p:cNvSpPr/>
          <p:nvPr/>
        </p:nvSpPr>
        <p:spPr>
          <a:xfrm>
            <a:off x="7400105" y="328436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58" name="Oval 57"/>
          <p:cNvSpPr/>
          <p:nvPr/>
        </p:nvSpPr>
        <p:spPr>
          <a:xfrm>
            <a:off x="8538457" y="323721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06116" y="1685490"/>
            <a:ext cx="5023205" cy="4544326"/>
          </a:xfrm>
          <a:prstGeom prst="roundRect">
            <a:avLst>
              <a:gd name="adj" fmla="val 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108000" rIns="0" rtlCol="0" anchor="t" anchorCtr="0"/>
          <a:lstStyle/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Запрос информации о ТС</a:t>
            </a:r>
            <a:endParaRPr lang="en-US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Передача информации о характеристиках</a:t>
            </a:r>
            <a:r>
              <a:rPr lang="en-US" sz="2000" dirty="0"/>
              <a:t> </a:t>
            </a:r>
            <a:r>
              <a:rPr lang="ru-RU" sz="2000" dirty="0"/>
              <a:t>ТС и параметрах движения (размер, текущая и максимальная скорость, максимальное ускорение, требуемое направление)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Корректирующая команда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    ТС: </a:t>
            </a:r>
            <a:r>
              <a:rPr lang="ru-RU" sz="2000" dirty="0"/>
              <a:t>Информация о параметрах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    САУ: </a:t>
            </a:r>
            <a:r>
              <a:rPr lang="ru-RU" sz="2000" dirty="0"/>
              <a:t>Корректирующая команда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FFC000"/>
                </a:solidFill>
              </a:rPr>
              <a:t>САУ: </a:t>
            </a:r>
            <a:r>
              <a:rPr lang="ru-RU" sz="2000" dirty="0"/>
              <a:t>Завершение управления</a:t>
            </a:r>
          </a:p>
          <a:p>
            <a:r>
              <a:rPr lang="ru-RU" sz="2000" b="1" dirty="0">
                <a:solidFill>
                  <a:srgbClr val="FFC000"/>
                </a:solidFill>
              </a:rPr>
              <a:t>ТС: </a:t>
            </a:r>
            <a:r>
              <a:rPr lang="ru-RU" sz="2000" dirty="0"/>
              <a:t>Переход на собственный автопилот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60" name="Oval 59"/>
          <p:cNvSpPr/>
          <p:nvPr/>
        </p:nvSpPr>
        <p:spPr>
          <a:xfrm>
            <a:off x="357107" y="1854341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1</a:t>
            </a:r>
            <a:endParaRPr lang="en-US" b="1" dirty="0"/>
          </a:p>
        </p:txBody>
      </p:sp>
      <p:sp>
        <p:nvSpPr>
          <p:cNvPr id="61" name="Oval 60"/>
          <p:cNvSpPr/>
          <p:nvPr/>
        </p:nvSpPr>
        <p:spPr>
          <a:xfrm>
            <a:off x="357107" y="2201832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/>
              <a:t>2</a:t>
            </a:r>
            <a:endParaRPr lang="ru-RU" b="1" dirty="0"/>
          </a:p>
        </p:txBody>
      </p:sp>
      <p:sp>
        <p:nvSpPr>
          <p:cNvPr id="62" name="Oval 61"/>
          <p:cNvSpPr/>
          <p:nvPr/>
        </p:nvSpPr>
        <p:spPr>
          <a:xfrm>
            <a:off x="357107" y="3706416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  <a:endParaRPr lang="en-US" b="1" dirty="0"/>
          </a:p>
        </p:txBody>
      </p:sp>
      <p:sp>
        <p:nvSpPr>
          <p:cNvPr id="63" name="Oval 62"/>
          <p:cNvSpPr/>
          <p:nvPr/>
        </p:nvSpPr>
        <p:spPr>
          <a:xfrm>
            <a:off x="357107" y="430026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/>
          </a:p>
        </p:txBody>
      </p:sp>
      <p:sp>
        <p:nvSpPr>
          <p:cNvPr id="64" name="Oval 63"/>
          <p:cNvSpPr/>
          <p:nvPr/>
        </p:nvSpPr>
        <p:spPr>
          <a:xfrm>
            <a:off x="357107" y="4650387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65" name="Oval 64"/>
          <p:cNvSpPr/>
          <p:nvPr/>
        </p:nvSpPr>
        <p:spPr>
          <a:xfrm>
            <a:off x="357107" y="5214655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66" name="Curved Up Arrow 65"/>
          <p:cNvSpPr/>
          <p:nvPr/>
        </p:nvSpPr>
        <p:spPr>
          <a:xfrm>
            <a:off x="10682876" y="4858969"/>
            <a:ext cx="573206" cy="311624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97592" y="5190383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7</a:t>
            </a:r>
            <a:endParaRPr lang="en-US" b="1" dirty="0"/>
          </a:p>
        </p:txBody>
      </p:sp>
      <p:sp>
        <p:nvSpPr>
          <p:cNvPr id="68" name="Oval 67"/>
          <p:cNvSpPr/>
          <p:nvPr/>
        </p:nvSpPr>
        <p:spPr>
          <a:xfrm>
            <a:off x="357107" y="5559708"/>
            <a:ext cx="334369" cy="3275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7</a:t>
            </a:r>
            <a:endParaRPr lang="en-US" b="1" dirty="0"/>
          </a:p>
        </p:txBody>
      </p:sp>
      <p:sp>
        <p:nvSpPr>
          <p:cNvPr id="69" name="Curved Right Arrow 68"/>
          <p:cNvSpPr/>
          <p:nvPr/>
        </p:nvSpPr>
        <p:spPr>
          <a:xfrm>
            <a:off x="760396" y="4427621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Curved Right Arrow 69"/>
          <p:cNvSpPr/>
          <p:nvPr/>
        </p:nvSpPr>
        <p:spPr>
          <a:xfrm flipH="1" flipV="1">
            <a:off x="4551151" y="4435645"/>
            <a:ext cx="240631" cy="423511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8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Упрощенный вариант движения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568" y="1351394"/>
            <a:ext cx="115244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Идеализированный вариант безаварийной реализации пересекающихся транспортных  потоков с одинаковой максимальной интенсивностью, без поворотов на перекрестке. </a:t>
            </a: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Критерий эффективности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управления: </a:t>
            </a:r>
          </a:p>
          <a:p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V</a:t>
            </a:r>
            <a:r>
              <a:rPr lang="ru-RU" sz="2000" baseline="-25000" dirty="0">
                <a:solidFill>
                  <a:srgbClr val="000000"/>
                </a:solidFill>
                <a:ea typeface="Times New Roman" charset="0"/>
              </a:rPr>
              <a:t>сред</a:t>
            </a:r>
            <a:r>
              <a:rPr lang="en-US" sz="2000" baseline="-25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/ V</a:t>
            </a:r>
            <a:r>
              <a:rPr lang="en-US" sz="2000" baseline="-25000" dirty="0">
                <a:solidFill>
                  <a:srgbClr val="000000"/>
                </a:solidFill>
                <a:ea typeface="Times New Roman" charset="0"/>
              </a:rPr>
              <a:t>max</a:t>
            </a:r>
            <a:r>
              <a:rPr lang="ru-RU" sz="2000" baseline="-25000" dirty="0">
                <a:solidFill>
                  <a:srgbClr val="000000"/>
                </a:solidFill>
                <a:ea typeface="Times New Roman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→ 1,  где  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V</a:t>
            </a:r>
            <a:r>
              <a:rPr lang="ru-RU" sz="2000" baseline="-25000" dirty="0">
                <a:solidFill>
                  <a:srgbClr val="000000"/>
                </a:solidFill>
                <a:ea typeface="Times New Roman" charset="0"/>
              </a:rPr>
              <a:t>сред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 и 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V</a:t>
            </a:r>
            <a:r>
              <a:rPr lang="en-US" sz="2000" baseline="-25000" dirty="0">
                <a:solidFill>
                  <a:srgbClr val="000000"/>
                </a:solidFill>
                <a:ea typeface="Times New Roman" charset="0"/>
              </a:rPr>
              <a:t>max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</a:rPr>
              <a:t> – 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средняя и максимальная скорость пересечения перекрестка соответственно</a:t>
            </a:r>
          </a:p>
          <a:p>
            <a:endParaRPr lang="ru-RU" sz="2000" dirty="0">
              <a:solidFill>
                <a:srgbClr val="000000"/>
              </a:solidFill>
              <a:ea typeface="Times New Roman" charset="0"/>
            </a:endParaRPr>
          </a:p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Так как непрерывное пересекающееся движение на одноуровневом перекрестке невозможно, то движение потоков должно иметь импульсный характер.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6" y="4252976"/>
            <a:ext cx="5125794" cy="19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68" y="4252976"/>
            <a:ext cx="4853628" cy="19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1731" y="6365486"/>
            <a:ext cx="5264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А и </a:t>
            </a:r>
            <a:r>
              <a:rPr lang="ru-RU" sz="2000" dirty="0" err="1">
                <a:solidFill>
                  <a:srgbClr val="000000"/>
                </a:solidFill>
                <a:ea typeface="Times New Roman" charset="0"/>
              </a:rPr>
              <a:t>B</a:t>
            </a:r>
            <a:r>
              <a:rPr lang="ru-RU" sz="2000" dirty="0">
                <a:solidFill>
                  <a:srgbClr val="000000"/>
                </a:solidFill>
                <a:ea typeface="Times New Roman" charset="0"/>
              </a:rPr>
              <a:t> - пересекающиеся транспортные потоки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97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1391" y="274253"/>
            <a:ext cx="975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Скважность</a:t>
            </a:r>
            <a:endParaRPr lang="en-US" sz="4000" b="1" dirty="0">
              <a:solidFill>
                <a:srgbClr val="1E5C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При равномерной загрузке пересекающихся направлений идеальная скважность потоков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𝑄</m:t>
                    </m:r>
                    <m:r>
                      <a:rPr lang="ru-RU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=50%</m:t>
                    </m:r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.</a:t>
                </a:r>
              </a:p>
              <a:p>
                <a:r>
                  <a:rPr lang="ru-RU" sz="2000" dirty="0"/>
                  <a:t>Под скважностью понимаем отношение периода с движением по полосе к общему периоду одного цикла: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000" dirty="0"/>
                  <a:t>.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ru-RU" sz="2000" dirty="0">
                    <a:solidFill>
                      <a:srgbClr val="000000"/>
                    </a:solidFill>
                    <a:effectLst/>
                    <a:ea typeface="Times New Roman" charset="0"/>
                  </a:rPr>
                  <a:t> </a:t>
                </a:r>
              </a:p>
              <a:p>
                <a:endParaRPr lang="ru-RU" sz="2000" dirty="0">
                  <a:solidFill>
                    <a:srgbClr val="000000"/>
                  </a:solidFill>
                  <a:ea typeface="Times New Roman" charset="0"/>
                </a:endParaRPr>
              </a:p>
              <a:p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Зависимость величины скважности </a:t>
                </a:r>
                <a:r>
                  <a:rPr lang="en-US" sz="2000" b="1" dirty="0" err="1">
                    <a:solidFill>
                      <a:srgbClr val="000000"/>
                    </a:solidFill>
                    <a:ea typeface="Times New Roman" charset="0"/>
                  </a:rPr>
                  <a:t>Q</a:t>
                </a:r>
                <a:r>
                  <a:rPr lang="en-US" sz="2000" b="1" baseline="-25000" dirty="0" err="1">
                    <a:solidFill>
                      <a:srgbClr val="000000"/>
                    </a:solidFill>
                    <a:ea typeface="Times New Roman" charset="0"/>
                  </a:rPr>
                  <a:t>mn</a:t>
                </a:r>
                <a:r>
                  <a:rPr lang="en-US" sz="2000" b="1" dirty="0">
                    <a:solidFill>
                      <a:srgbClr val="000000"/>
                    </a:solidFill>
                    <a:ea typeface="Times New Roman" charset="0"/>
                  </a:rPr>
                  <a:t>  </a:t>
                </a:r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от количества полос на перекрестке </a:t>
                </a:r>
                <a:r>
                  <a:rPr lang="en-US" sz="2000" b="1" dirty="0">
                    <a:solidFill>
                      <a:srgbClr val="000000"/>
                    </a:solidFill>
                    <a:ea typeface="Times New Roman" charset="0"/>
                  </a:rPr>
                  <a:t>n </a:t>
                </a:r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и количество машин в группе </a:t>
                </a:r>
                <a:r>
                  <a:rPr lang="en-US" sz="2000" b="1" dirty="0">
                    <a:solidFill>
                      <a:srgbClr val="000000"/>
                    </a:solidFill>
                    <a:ea typeface="Times New Roman" charset="0"/>
                  </a:rPr>
                  <a:t>m</a:t>
                </a:r>
                <a:r>
                  <a:rPr lang="ru-RU" sz="2000" dirty="0">
                    <a:solidFill>
                      <a:srgbClr val="000000"/>
                    </a:solidFill>
                    <a:ea typeface="Times New Roman" charset="0"/>
                  </a:rPr>
                  <a:t>: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3" y="1447723"/>
                <a:ext cx="11609843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525" t="-1567" b="-4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68223" y="3386715"/>
            <a:ext cx="2870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400" b="1" dirty="0" err="1">
                <a:latin typeface="Times New Roman" charset="0"/>
                <a:ea typeface="Times New Roman" charset="0"/>
              </a:rPr>
              <a:t>Q</a:t>
            </a:r>
            <a:r>
              <a:rPr lang="ru-RU" sz="2400" b="1" baseline="-25000" dirty="0" err="1">
                <a:latin typeface="Times New Roman" charset="0"/>
                <a:ea typeface="Times New Roman" charset="0"/>
              </a:rPr>
              <a:t>mn</a:t>
            </a:r>
            <a:r>
              <a:rPr lang="ru-RU" sz="2400" b="1" dirty="0">
                <a:latin typeface="Times New Roman" charset="0"/>
                <a:ea typeface="Times New Roman" charset="0"/>
              </a:rPr>
              <a:t> = </a:t>
            </a:r>
            <a:r>
              <a:rPr lang="ru-RU" sz="2400" b="1" dirty="0" err="1">
                <a:latin typeface="Times New Roman" charset="0"/>
                <a:ea typeface="Times New Roman" charset="0"/>
              </a:rPr>
              <a:t>m</a:t>
            </a:r>
            <a:r>
              <a:rPr lang="ru-RU" sz="2400" b="1" dirty="0">
                <a:latin typeface="Times New Roman" charset="0"/>
                <a:ea typeface="Times New Roman" charset="0"/>
              </a:rPr>
              <a:t> / (2m+n)</a:t>
            </a:r>
            <a:endParaRPr lang="en-US" sz="2400" dirty="0">
              <a:effectLst/>
              <a:latin typeface="Arial" charset="0"/>
              <a:ea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" y="4183174"/>
            <a:ext cx="3911695" cy="2453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2752" y="4237766"/>
            <a:ext cx="5512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увеличении количества ТС в группе пропускная способность увеличивается</a:t>
            </a:r>
          </a:p>
          <a:p>
            <a:r>
              <a:rPr lang="ru-RU" sz="2400" dirty="0"/>
              <a:t>Увеличение количества полос на перекрестке приводит к уменьшению скважности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5929" y="4125472"/>
            <a:ext cx="16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7382" y="6491685"/>
            <a:ext cx="16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0201" y="4045262"/>
            <a:ext cx="9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181" y="4229746"/>
            <a:ext cx="9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4161" y="4430272"/>
            <a:ext cx="9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2183" y="4646840"/>
            <a:ext cx="9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n=6</a:t>
            </a:r>
          </a:p>
        </p:txBody>
      </p:sp>
    </p:spTree>
    <p:extLst>
      <p:ext uri="{BB962C8B-B14F-4D97-AF65-F5344CB8AC3E}">
        <p14:creationId xmlns:p14="http://schemas.microsoft.com/office/powerpoint/2010/main" val="147829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5300" y="1491232"/>
            <a:ext cx="1092926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Несмотря на то, что спутниковые системы навигации постоянно совершенствуются, точность таких систем пока хуже чем точность бортовых датчиков. Поэтому для реализации «импульсного» алгоритма управления для коррекции движения используются скорости ТС и расстояния до впереди идущего ТС.</a:t>
            </a:r>
          </a:p>
          <a:p>
            <a:pPr indent="579438"/>
            <a:endParaRPr lang="ru-RU" sz="2500" dirty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Система управления движением выбрав оптимальную скважность транспортных потоков передает БТС 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charset="0"/>
                <a:ea typeface="Times New Roman" charset="0"/>
              </a:rPr>
              <a:t>необходимую дистанцию от впереди идущего ТС и время, за которое эта дистанция должна быть обеспечена. БТС выполняет эту команду с учетом критерия минимизации ускорений.</a:t>
            </a:r>
          </a:p>
          <a:p>
            <a:pPr indent="579438"/>
            <a:endParaRPr lang="ru-RU" sz="2500" dirty="0">
              <a:solidFill>
                <a:srgbClr val="000000"/>
              </a:solidFill>
              <a:latin typeface="Times New Roman" charset="0"/>
              <a:ea typeface="Times New Roman" charset="0"/>
            </a:endParaRPr>
          </a:p>
          <a:p>
            <a:pPr indent="579438"/>
            <a:r>
              <a:rPr lang="ru-RU" sz="2500" dirty="0">
                <a:solidFill>
                  <a:srgbClr val="000000"/>
                </a:solidFill>
                <a:latin typeface="Times New Roman" charset="0"/>
                <a:ea typeface="Times New Roman" charset="0"/>
              </a:rPr>
              <a:t>Для такого управления возможны три варианта сближения и три варианта отдаления:</a:t>
            </a:r>
            <a:endParaRPr lang="en-US" sz="2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4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3620" y="5597925"/>
            <a:ext cx="10054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ru-RU" sz="2000" dirty="0"/>
              <a:t>- разница в скоростях между БТС и БТС, идущим впереди; 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 </a:t>
            </a:r>
            <a:r>
              <a:rPr lang="ru-RU" sz="2000" dirty="0"/>
              <a:t>- время, отведенное на выход на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3" t="39350" r="39381" b="34857"/>
          <a:stretch/>
        </p:blipFill>
        <p:spPr>
          <a:xfrm>
            <a:off x="1297575" y="2282564"/>
            <a:ext cx="4504568" cy="2877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350" y="3354029"/>
                <a:ext cx="1676421" cy="831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Вариант 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𝟏</m:t>
                    </m:r>
                    <m:r>
                      <a:rPr lang="ru-RU" sz="2400" b="1" i="1" smtClean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:    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&gt;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</m:oMath>
                </a14:m>
                <a:r>
                  <a:rPr lang="ru-RU" sz="2400" b="1" dirty="0">
                    <a:solidFill>
                      <a:srgbClr val="000000"/>
                    </a:solidFill>
                    <a:effectLst/>
                    <a:latin typeface="Times New Roman" charset="0"/>
                    <a:ea typeface="Times New Roman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𝟎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𝟓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𝑻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∆</m:t>
                    </m:r>
                    <m:r>
                      <a:rPr lang="ru-RU" sz="2400" b="1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𝑽</m:t>
                    </m:r>
                  </m:oMath>
                </a14:m>
                <a:r>
                  <a:rPr lang="en-US" sz="2400" b="1" dirty="0">
                    <a:effectLst/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0" y="1655544"/>
                <a:ext cx="507908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40"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4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4975" y="6542094"/>
            <a:ext cx="2743200" cy="365125"/>
          </a:xfrm>
        </p:spPr>
        <p:txBody>
          <a:bodyPr/>
          <a:lstStyle/>
          <a:p>
            <a:fld id="{BD799F41-A33A-7F49-A270-F6D562E209B4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100008" y="1226509"/>
            <a:ext cx="11901492" cy="73019"/>
          </a:xfrm>
          <a:prstGeom prst="snip1Rect">
            <a:avLst/>
          </a:prstGeom>
          <a:gradFill flip="none" rotWithShape="1">
            <a:gsLst>
              <a:gs pos="0">
                <a:srgbClr val="1E5C99"/>
              </a:gs>
              <a:gs pos="50000">
                <a:srgbClr val="2877C4"/>
              </a:gs>
              <a:gs pos="100000">
                <a:srgbClr val="389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368" y="5532610"/>
            <a:ext cx="10054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ym typeface="Symbol" charset="2"/>
              </a:rPr>
              <a:t></a:t>
            </a:r>
            <a:r>
              <a:rPr lang="ru-RU" sz="2000" b="1" dirty="0" err="1"/>
              <a:t>V</a:t>
            </a:r>
            <a:r>
              <a:rPr lang="ru-RU" sz="2000" b="1" dirty="0"/>
              <a:t> </a:t>
            </a:r>
            <a:r>
              <a:rPr lang="en-US" sz="2000" b="1" dirty="0"/>
              <a:t>   </a:t>
            </a:r>
            <a:r>
              <a:rPr lang="ru-RU" sz="2000" dirty="0"/>
              <a:t>- разница в скоростях между БТС и БТС, идущим впереди;</a:t>
            </a:r>
          </a:p>
          <a:p>
            <a:r>
              <a:rPr lang="ru-RU" sz="2000" b="1" dirty="0" err="1"/>
              <a:t>V</a:t>
            </a:r>
            <a:r>
              <a:rPr lang="en-US" sz="2000" b="1" baseline="-25000" dirty="0"/>
              <a:t>max</a:t>
            </a:r>
            <a:r>
              <a:rPr lang="ru-RU" sz="2000" b="1" dirty="0"/>
              <a:t> </a:t>
            </a:r>
            <a:r>
              <a:rPr lang="ru-RU" sz="2000" dirty="0"/>
              <a:t>– максимальная скорость, до которой необходимо</a:t>
            </a:r>
            <a:r>
              <a:rPr lang="en-US" sz="2000" dirty="0"/>
              <a:t> </a:t>
            </a:r>
            <a:r>
              <a:rPr lang="ru-RU" sz="2000" dirty="0"/>
              <a:t>разогнаться БТС;</a:t>
            </a:r>
            <a:endParaRPr lang="en-US" sz="2000" dirty="0"/>
          </a:p>
          <a:p>
            <a:r>
              <a:rPr lang="ru-RU" sz="2000" b="1" dirty="0" err="1"/>
              <a:t>T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b="1" dirty="0"/>
              <a:t> </a:t>
            </a:r>
            <a:r>
              <a:rPr lang="ru-RU" sz="2000" dirty="0"/>
              <a:t>- время, отведенное на выход на требуемую дистанцию; </a:t>
            </a:r>
            <a:endParaRPr lang="en-US" sz="2000" dirty="0"/>
          </a:p>
          <a:p>
            <a:r>
              <a:rPr lang="ru-RU" sz="2000" b="1" dirty="0" err="1"/>
              <a:t>D</a:t>
            </a:r>
            <a:r>
              <a:rPr lang="ru-RU" sz="2000" b="1" dirty="0"/>
              <a:t>   </a:t>
            </a:r>
            <a:r>
              <a:rPr lang="en-US" sz="2000" b="1" dirty="0"/>
              <a:t>   </a:t>
            </a:r>
            <a:r>
              <a:rPr lang="ru-RU" sz="2000" dirty="0"/>
              <a:t>- разница между текущей и требуемой дистанцией.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Вариант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𝟐</m:t>
                      </m:r>
                      <m:r>
                        <a:rPr lang="ru-RU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effectLst/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 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en-US" sz="2400" b="1" i="1">
                          <a:latin typeface="Cambria Math" charset="0"/>
                        </a:rPr>
                        <m:t>𝑽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ru-RU" sz="2400" b="1"/>
                        <m:t> и </m:t>
                      </m:r>
                      <m:r>
                        <a:rPr lang="ru-RU" sz="2400" b="1" i="1">
                          <a:latin typeface="Cambria Math" charset="0"/>
                        </a:rPr>
                        <m:t>𝑫</m:t>
                      </m:r>
                      <m:r>
                        <a:rPr lang="ru-RU" sz="2400" b="1" i="1">
                          <a:latin typeface="Cambria Math" charset="0"/>
                        </a:rPr>
                        <m:t>&gt;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  <m:r>
                        <a:rPr lang="ru-RU" sz="2400" b="1" i="1">
                          <a:latin typeface="Cambria Math" charset="0"/>
                        </a:rPr>
                        <m:t>.</m:t>
                      </m:r>
                      <m:r>
                        <a:rPr lang="ru-RU" sz="2400" b="1" i="1">
                          <a:latin typeface="Cambria Math" charset="0"/>
                        </a:rPr>
                        <m:t>𝟓</m:t>
                      </m:r>
                      <m:r>
                        <a:rPr lang="ru-RU" sz="2400" b="1" i="1">
                          <a:latin typeface="Cambria Math" charset="0"/>
                        </a:rPr>
                        <m:t>𝑻</m:t>
                      </m:r>
                      <m:r>
                        <a:rPr lang="ru-RU" sz="2400" b="1" i="1">
                          <a:latin typeface="Cambria Math" charset="0"/>
                        </a:rPr>
                        <m:t>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8" y="1655544"/>
                <a:ext cx="498931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20214" r="14687" b="17333"/>
          <a:stretch/>
        </p:blipFill>
        <p:spPr>
          <a:xfrm>
            <a:off x="1493516" y="2295833"/>
            <a:ext cx="3261363" cy="2829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𝒕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𝑻</m:t>
                              </m:r>
                              <m:r>
                                <a:rPr lang="en-US" sz="2400" b="0" i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sz="24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𝜟</m:t>
                              </m:r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</m:d>
                        </m:num>
                        <m:den>
                          <m:r>
                            <a:rPr lang="en-US" sz="2400" b="0" i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2267774"/>
                <a:ext cx="2697598" cy="871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 charset="0"/>
                        </a:rPr>
                        <m:t>𝟐</m:t>
                      </m:r>
                      <m:r>
                        <a:rPr lang="en-US" sz="2400" b="1" i="1">
                          <a:latin typeface="Cambria Math" charset="0"/>
                        </a:rPr>
                        <m:t>𝑻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  <m:sup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</m:sup>
                      </m:sSubSup>
                      <m:r>
                        <a:rPr lang="ru-RU" sz="2400" b="1" i="1">
                          <a:latin typeface="Cambria Math" charset="0"/>
                        </a:rPr>
                        <m:t>−</m:t>
                      </m:r>
                      <m:r>
                        <a:rPr lang="ru-RU" sz="2400" b="1" i="1">
                          <a:latin typeface="Cambria Math" charset="0"/>
                        </a:rPr>
                        <m:t>𝟒</m:t>
                      </m:r>
                      <m:r>
                        <a:rPr lang="en-US" sz="2400" b="1" i="1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</a:rPr>
                            <m:t>𝒎𝒂𝒙</m:t>
                          </m:r>
                        </m:sub>
                      </m:sSub>
                      <m:r>
                        <a:rPr lang="ru-RU" sz="2400" b="1" i="1">
                          <a:latin typeface="Cambria Math" charset="0"/>
                        </a:rPr>
                        <m:t>+∆</m:t>
                      </m:r>
                      <m:r>
                        <a:rPr lang="ru-RU" sz="2400" b="1" i="1">
                          <a:latin typeface="Cambria Math" charset="0"/>
                        </a:rPr>
                        <m:t>𝑽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𝑫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𝑻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∆</m:t>
                          </m:r>
                          <m:r>
                            <a:rPr lang="ru-RU" sz="2400" b="1" i="1">
                              <a:latin typeface="Cambria Math" charset="0"/>
                            </a:rPr>
                            <m:t>𝑽</m:t>
                          </m:r>
                        </m:e>
                      </m:d>
                      <m:r>
                        <a:rPr lang="ru-RU" sz="2400" b="1" i="1">
                          <a:latin typeface="Cambria Math" charset="0"/>
                        </a:rPr>
                        <m:t>=</m:t>
                      </m:r>
                      <m:r>
                        <a:rPr lang="ru-RU" sz="24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3392354"/>
                <a:ext cx="5739072" cy="470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2400" b="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sz="2400" b="0" i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𝜟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77" y="4233394"/>
                <a:ext cx="2310184" cy="7850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48" y="213293"/>
            <a:ext cx="750419" cy="886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5" y="204193"/>
            <a:ext cx="877034" cy="8770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583" y="274253"/>
            <a:ext cx="974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1E5C99"/>
                </a:solidFill>
              </a:rPr>
              <a:t>Алгоритмы корректирующих воздействий</a:t>
            </a:r>
            <a:endParaRPr lang="en-US" sz="4000" b="1" dirty="0">
              <a:solidFill>
                <a:srgbClr val="1E5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1904</Words>
  <Application>Microsoft Office PowerPoint</Application>
  <PresentationFormat>Широкоэкранный</PresentationFormat>
  <Paragraphs>189</Paragraphs>
  <Slides>16</Slides>
  <Notes>16</Notes>
  <HiddenSlides>1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Rakhmanov</dc:creator>
  <cp:lastModifiedBy>Сергей Рахманов</cp:lastModifiedBy>
  <cp:revision>85</cp:revision>
  <dcterms:created xsi:type="dcterms:W3CDTF">2017-01-06T13:09:07Z</dcterms:created>
  <dcterms:modified xsi:type="dcterms:W3CDTF">2017-01-10T23:35:20Z</dcterms:modified>
</cp:coreProperties>
</file>